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</p:sldIdLst>
  <p:sldSz cx="18288000" cy="10287000"/>
  <p:notesSz cx="6858000" cy="9144000"/>
  <p:embeddedFontLst>
    <p:embeddedFont>
      <p:font typeface="Nunito" charset="1" panose="00000500000000000000"/>
      <p:regular r:id="rId6"/>
    </p:embeddedFont>
    <p:embeddedFont>
      <p:font typeface="Nunito Bold" charset="1" panose="00000800000000000000"/>
      <p:regular r:id="rId7"/>
    </p:embeddedFont>
    <p:embeddedFont>
      <p:font typeface="Sifonn" charset="1" panose="00000000000000000000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slides/slide6.xml" Type="http://schemas.openxmlformats.org/officeDocument/2006/relationships/slide"/><Relationship Id="rId19" Target="slides/slide7.xml" Type="http://schemas.openxmlformats.org/officeDocument/2006/relationships/slide"/><Relationship Id="rId2" Target="presProps.xml" Type="http://schemas.openxmlformats.org/officeDocument/2006/relationships/presProps"/><Relationship Id="rId20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39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59661" y="1849106"/>
            <a:ext cx="4210189" cy="1148233"/>
          </a:xfrm>
          <a:custGeom>
            <a:avLst/>
            <a:gdLst/>
            <a:ahLst/>
            <a:cxnLst/>
            <a:rect r="r" b="b" t="t" l="l"/>
            <a:pathLst>
              <a:path h="1148233" w="4210189">
                <a:moveTo>
                  <a:pt x="0" y="0"/>
                </a:moveTo>
                <a:lnTo>
                  <a:pt x="4210189" y="0"/>
                </a:lnTo>
                <a:lnTo>
                  <a:pt x="4210189" y="1148234"/>
                </a:lnTo>
                <a:lnTo>
                  <a:pt x="0" y="114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5133" y="337540"/>
            <a:ext cx="4419766" cy="9611919"/>
          </a:xfrm>
          <a:custGeom>
            <a:avLst/>
            <a:gdLst/>
            <a:ahLst/>
            <a:cxnLst/>
            <a:rect r="r" b="b" t="t" l="l"/>
            <a:pathLst>
              <a:path h="9611919" w="4419766">
                <a:moveTo>
                  <a:pt x="0" y="0"/>
                </a:moveTo>
                <a:lnTo>
                  <a:pt x="4419766" y="0"/>
                </a:lnTo>
                <a:lnTo>
                  <a:pt x="4419766" y="9611920"/>
                </a:lnTo>
                <a:lnTo>
                  <a:pt x="0" y="9611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30714" y="1849106"/>
            <a:ext cx="3713286" cy="8100353"/>
          </a:xfrm>
          <a:custGeom>
            <a:avLst/>
            <a:gdLst/>
            <a:ahLst/>
            <a:cxnLst/>
            <a:rect r="r" b="b" t="t" l="l"/>
            <a:pathLst>
              <a:path h="8100353" w="3713286">
                <a:moveTo>
                  <a:pt x="0" y="0"/>
                </a:moveTo>
                <a:lnTo>
                  <a:pt x="3713286" y="0"/>
                </a:lnTo>
                <a:lnTo>
                  <a:pt x="3713286" y="8100354"/>
                </a:lnTo>
                <a:lnTo>
                  <a:pt x="0" y="8100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62507" y="4106254"/>
            <a:ext cx="2710988" cy="5843206"/>
          </a:xfrm>
          <a:custGeom>
            <a:avLst/>
            <a:gdLst/>
            <a:ahLst/>
            <a:cxnLst/>
            <a:rect r="r" b="b" t="t" l="l"/>
            <a:pathLst>
              <a:path h="5843206" w="2710988">
                <a:moveTo>
                  <a:pt x="0" y="0"/>
                </a:moveTo>
                <a:lnTo>
                  <a:pt x="2710989" y="0"/>
                </a:lnTo>
                <a:lnTo>
                  <a:pt x="2710989" y="5843206"/>
                </a:lnTo>
                <a:lnTo>
                  <a:pt x="0" y="5843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43311" y="6172200"/>
            <a:ext cx="5087852" cy="4114800"/>
          </a:xfrm>
          <a:custGeom>
            <a:avLst/>
            <a:gdLst/>
            <a:ahLst/>
            <a:cxnLst/>
            <a:rect r="r" b="b" t="t" l="l"/>
            <a:pathLst>
              <a:path h="4114800" w="5087852">
                <a:moveTo>
                  <a:pt x="0" y="0"/>
                </a:moveTo>
                <a:lnTo>
                  <a:pt x="5087851" y="0"/>
                </a:lnTo>
                <a:lnTo>
                  <a:pt x="50878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39433" y="-168576"/>
            <a:ext cx="12352120" cy="10876211"/>
          </a:xfrm>
          <a:custGeom>
            <a:avLst/>
            <a:gdLst/>
            <a:ahLst/>
            <a:cxnLst/>
            <a:rect r="r" b="b" t="t" l="l"/>
            <a:pathLst>
              <a:path h="10876211" w="12352120">
                <a:moveTo>
                  <a:pt x="0" y="0"/>
                </a:moveTo>
                <a:lnTo>
                  <a:pt x="12352120" y="0"/>
                </a:lnTo>
                <a:lnTo>
                  <a:pt x="12352120" y="10876210"/>
                </a:lnTo>
                <a:lnTo>
                  <a:pt x="0" y="10876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79" t="0" r="-1607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7628962"/>
            <a:ext cx="8516956" cy="2048239"/>
            <a:chOff x="0" y="0"/>
            <a:chExt cx="2243149" cy="5394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43149" cy="539454"/>
            </a:xfrm>
            <a:custGeom>
              <a:avLst/>
              <a:gdLst/>
              <a:ahLst/>
              <a:cxnLst/>
              <a:rect r="r" b="b" t="t" l="l"/>
              <a:pathLst>
                <a:path h="539454" w="2243149">
                  <a:moveTo>
                    <a:pt x="46359" y="0"/>
                  </a:moveTo>
                  <a:lnTo>
                    <a:pt x="2196790" y="0"/>
                  </a:lnTo>
                  <a:cubicBezTo>
                    <a:pt x="2209085" y="0"/>
                    <a:pt x="2220877" y="4884"/>
                    <a:pt x="2229571" y="13578"/>
                  </a:cubicBezTo>
                  <a:cubicBezTo>
                    <a:pt x="2238265" y="22272"/>
                    <a:pt x="2243149" y="34064"/>
                    <a:pt x="2243149" y="46359"/>
                  </a:cubicBezTo>
                  <a:lnTo>
                    <a:pt x="2243149" y="493095"/>
                  </a:lnTo>
                  <a:cubicBezTo>
                    <a:pt x="2243149" y="518698"/>
                    <a:pt x="2222393" y="539454"/>
                    <a:pt x="2196790" y="539454"/>
                  </a:cubicBezTo>
                  <a:lnTo>
                    <a:pt x="46359" y="539454"/>
                  </a:lnTo>
                  <a:cubicBezTo>
                    <a:pt x="20756" y="539454"/>
                    <a:pt x="0" y="518698"/>
                    <a:pt x="0" y="493095"/>
                  </a:cubicBezTo>
                  <a:lnTo>
                    <a:pt x="0" y="46359"/>
                  </a:lnTo>
                  <a:cubicBezTo>
                    <a:pt x="0" y="20756"/>
                    <a:pt x="20756" y="0"/>
                    <a:pt x="46359" y="0"/>
                  </a:cubicBezTo>
                  <a:close/>
                </a:path>
              </a:pathLst>
            </a:custGeom>
            <a:solidFill>
              <a:srgbClr val="07782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  <a:r>
                <a:rPr lang="en-US" sz="2500" spc="5">
                  <a:solidFill>
                    <a:srgbClr val="FFFFFF"/>
                  </a:solidFill>
                  <a:latin typeface="Nunito"/>
                </a:rPr>
                <a:t>NOSSO OBJETIVO É EMPODERAR A COMUNIDADE LGBT E LEMBRÁ-LOS QUE NÃO ESTÃO SOZINHOS E PODEM CONTAR COM AJUDAS EXTERNAS.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417910" y="886528"/>
            <a:ext cx="13243046" cy="2383241"/>
            <a:chOff x="0" y="0"/>
            <a:chExt cx="17657395" cy="317765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7657395" cy="3177655"/>
              <a:chOff x="0" y="0"/>
              <a:chExt cx="3487880" cy="62768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487881" cy="627685"/>
              </a:xfrm>
              <a:custGeom>
                <a:avLst/>
                <a:gdLst/>
                <a:ahLst/>
                <a:cxnLst/>
                <a:rect r="r" b="b" t="t" l="l"/>
                <a:pathLst>
                  <a:path h="627685" w="3487881">
                    <a:moveTo>
                      <a:pt x="29815" y="0"/>
                    </a:moveTo>
                    <a:lnTo>
                      <a:pt x="3458066" y="0"/>
                    </a:lnTo>
                    <a:cubicBezTo>
                      <a:pt x="3465973" y="0"/>
                      <a:pt x="3473557" y="3141"/>
                      <a:pt x="3479148" y="8733"/>
                    </a:cubicBezTo>
                    <a:cubicBezTo>
                      <a:pt x="3484739" y="14324"/>
                      <a:pt x="3487881" y="21907"/>
                      <a:pt x="3487881" y="29815"/>
                    </a:cubicBezTo>
                    <a:lnTo>
                      <a:pt x="3487881" y="597870"/>
                    </a:lnTo>
                    <a:cubicBezTo>
                      <a:pt x="3487881" y="605778"/>
                      <a:pt x="3484739" y="613361"/>
                      <a:pt x="3479148" y="618952"/>
                    </a:cubicBezTo>
                    <a:cubicBezTo>
                      <a:pt x="3473557" y="624544"/>
                      <a:pt x="3465973" y="627685"/>
                      <a:pt x="3458066" y="627685"/>
                    </a:cubicBezTo>
                    <a:lnTo>
                      <a:pt x="29815" y="627685"/>
                    </a:lnTo>
                    <a:cubicBezTo>
                      <a:pt x="21907" y="627685"/>
                      <a:pt x="14324" y="624544"/>
                      <a:pt x="8733" y="618952"/>
                    </a:cubicBezTo>
                    <a:cubicBezTo>
                      <a:pt x="3141" y="613361"/>
                      <a:pt x="0" y="605778"/>
                      <a:pt x="0" y="597870"/>
                    </a:cubicBezTo>
                    <a:lnTo>
                      <a:pt x="0" y="29815"/>
                    </a:lnTo>
                    <a:cubicBezTo>
                      <a:pt x="0" y="21907"/>
                      <a:pt x="3141" y="14324"/>
                      <a:pt x="8733" y="8733"/>
                    </a:cubicBezTo>
                    <a:cubicBezTo>
                      <a:pt x="14324" y="3141"/>
                      <a:pt x="21907" y="0"/>
                      <a:pt x="29815" y="0"/>
                    </a:cubicBezTo>
                    <a:close/>
                  </a:path>
                </a:pathLst>
              </a:custGeom>
              <a:solidFill>
                <a:srgbClr val="E40202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2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623822" y="672196"/>
              <a:ext cx="15081322" cy="1852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4"/>
                </a:lnSpc>
                <a:spcBef>
                  <a:spcPct val="0"/>
                </a:spcBef>
              </a:pPr>
              <a:r>
                <a:rPr lang="en-US" sz="2513" spc="5">
                  <a:solidFill>
                    <a:srgbClr val="FFFFFF"/>
                  </a:solidFill>
                  <a:latin typeface="Nunito"/>
                </a:rPr>
                <a:t>NOSSO APLICATIVO BUSCA COMBATER A SITUAÇÃO DE VULNERABILIDADE ENFRENTADA PELA POPULAÇÃO LGBT EM SITUAÇÃO DE RUA, FORNECENDO INFORMAÇÕES PRECISAS SOBRE LOCAIS E ONGS QUE OFERECEM ABRIGO E ASSISTÊNCIA.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31851" y="4036558"/>
            <a:ext cx="10229105" cy="2825615"/>
            <a:chOff x="0" y="0"/>
            <a:chExt cx="13638807" cy="376748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3638807" cy="3767487"/>
              <a:chOff x="0" y="0"/>
              <a:chExt cx="2694085" cy="74419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694085" cy="744195"/>
              </a:xfrm>
              <a:custGeom>
                <a:avLst/>
                <a:gdLst/>
                <a:ahLst/>
                <a:cxnLst/>
                <a:rect r="r" b="b" t="t" l="l"/>
                <a:pathLst>
                  <a:path h="744195" w="2694085">
                    <a:moveTo>
                      <a:pt x="38599" y="0"/>
                    </a:moveTo>
                    <a:lnTo>
                      <a:pt x="2655486" y="0"/>
                    </a:lnTo>
                    <a:cubicBezTo>
                      <a:pt x="2665723" y="0"/>
                      <a:pt x="2675541" y="4067"/>
                      <a:pt x="2682780" y="11306"/>
                    </a:cubicBezTo>
                    <a:cubicBezTo>
                      <a:pt x="2690019" y="18544"/>
                      <a:pt x="2694085" y="28362"/>
                      <a:pt x="2694085" y="38599"/>
                    </a:cubicBezTo>
                    <a:lnTo>
                      <a:pt x="2694085" y="705596"/>
                    </a:lnTo>
                    <a:cubicBezTo>
                      <a:pt x="2694085" y="726913"/>
                      <a:pt x="2676804" y="744195"/>
                      <a:pt x="2655486" y="744195"/>
                    </a:cubicBezTo>
                    <a:lnTo>
                      <a:pt x="38599" y="744195"/>
                    </a:lnTo>
                    <a:cubicBezTo>
                      <a:pt x="28362" y="744195"/>
                      <a:pt x="18544" y="740128"/>
                      <a:pt x="11306" y="732889"/>
                    </a:cubicBezTo>
                    <a:cubicBezTo>
                      <a:pt x="4067" y="725651"/>
                      <a:pt x="0" y="715833"/>
                      <a:pt x="0" y="705596"/>
                    </a:cubicBezTo>
                    <a:lnTo>
                      <a:pt x="0" y="38599"/>
                    </a:lnTo>
                    <a:cubicBezTo>
                      <a:pt x="0" y="28362"/>
                      <a:pt x="4067" y="18544"/>
                      <a:pt x="11306" y="11306"/>
                    </a:cubicBezTo>
                    <a:cubicBezTo>
                      <a:pt x="18544" y="4067"/>
                      <a:pt x="28362" y="0"/>
                      <a:pt x="38599" y="0"/>
                    </a:cubicBezTo>
                    <a:close/>
                  </a:path>
                </a:pathLst>
              </a:custGeom>
              <a:solidFill>
                <a:srgbClr val="E9570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2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95598" y="738627"/>
              <a:ext cx="12725569" cy="2309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0"/>
                </a:lnSpc>
                <a:spcBef>
                  <a:spcPct val="0"/>
                </a:spcBef>
              </a:pPr>
              <a:r>
                <a:rPr lang="en-US" sz="2500" spc="5">
                  <a:solidFill>
                    <a:srgbClr val="FFFFFF"/>
                  </a:solidFill>
                  <a:latin typeface="Nunito"/>
                </a:rPr>
                <a:t> PRETENDEMOS ENFRENTAR A HOMOFOBIA E A TRANSFOBIA, INFORMANDO A COMUNIDADE LGBT SOBRE CASOS DE DISCRIMINAÇÃO E VIOLÊNCIA, ALÉM DE FORNECER NÚMEROS ÚTEIS PARA BUSCAR AUXÍLIO JUNTO ÀS AUTORIDADES COMPETENTES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14104" y="6483496"/>
            <a:ext cx="4211976" cy="103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49"/>
              </a:lnSpc>
            </a:pPr>
            <a:r>
              <a:rPr lang="en-US" sz="6999" spc="13">
                <a:solidFill>
                  <a:srgbClr val="FFFFFF"/>
                </a:solidFill>
                <a:latin typeface="Sifonn Bold"/>
              </a:rPr>
              <a:t>Descrição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7598" y="431406"/>
            <a:ext cx="3532848" cy="103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0"/>
              </a:lnSpc>
            </a:pPr>
            <a:r>
              <a:rPr lang="en-US" sz="7000" spc="14">
                <a:solidFill>
                  <a:srgbClr val="F4F4F4"/>
                </a:solidFill>
                <a:latin typeface="Sifonn Bold"/>
              </a:rPr>
              <a:t>Objetivo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432013" y="0"/>
            <a:ext cx="7865512" cy="10287000"/>
          </a:xfrm>
          <a:custGeom>
            <a:avLst/>
            <a:gdLst/>
            <a:ahLst/>
            <a:cxnLst/>
            <a:rect r="r" b="b" t="t" l="l"/>
            <a:pathLst>
              <a:path h="10287000" w="7865512">
                <a:moveTo>
                  <a:pt x="0" y="0"/>
                </a:moveTo>
                <a:lnTo>
                  <a:pt x="7865512" y="0"/>
                </a:lnTo>
                <a:lnTo>
                  <a:pt x="78655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692" t="0" r="-4769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14308" y="2410076"/>
            <a:ext cx="9598918" cy="748612"/>
            <a:chOff x="0" y="0"/>
            <a:chExt cx="11675848" cy="9105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675848" cy="911860"/>
            </a:xfrm>
            <a:custGeom>
              <a:avLst/>
              <a:gdLst/>
              <a:ahLst/>
              <a:cxnLst/>
              <a:rect r="r" b="b" t="t" l="l"/>
              <a:pathLst>
                <a:path h="911860" w="11675848">
                  <a:moveTo>
                    <a:pt x="11219918" y="0"/>
                  </a:moveTo>
                  <a:lnTo>
                    <a:pt x="10487840" y="0"/>
                  </a:lnTo>
                  <a:lnTo>
                    <a:pt x="10487840" y="1270"/>
                  </a:lnTo>
                  <a:lnTo>
                    <a:pt x="911860" y="1270"/>
                  </a:lnTo>
                  <a:lnTo>
                    <a:pt x="911860" y="0"/>
                  </a:lnTo>
                  <a:lnTo>
                    <a:pt x="455930" y="0"/>
                  </a:lnTo>
                  <a:cubicBezTo>
                    <a:pt x="204470" y="0"/>
                    <a:pt x="0" y="204470"/>
                    <a:pt x="0" y="455930"/>
                  </a:cubicBezTo>
                  <a:cubicBezTo>
                    <a:pt x="0" y="707390"/>
                    <a:pt x="204470" y="911860"/>
                    <a:pt x="455930" y="911860"/>
                  </a:cubicBezTo>
                  <a:lnTo>
                    <a:pt x="11219918" y="911860"/>
                  </a:lnTo>
                  <a:cubicBezTo>
                    <a:pt x="11471379" y="911860"/>
                    <a:pt x="11675849" y="708660"/>
                    <a:pt x="11675849" y="457200"/>
                  </a:cubicBezTo>
                  <a:cubicBezTo>
                    <a:pt x="11675849" y="205740"/>
                    <a:pt x="11471379" y="0"/>
                    <a:pt x="11219918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1630" y="227330"/>
              <a:ext cx="1808480" cy="228600"/>
            </a:xfrm>
            <a:custGeom>
              <a:avLst/>
              <a:gdLst/>
              <a:ahLst/>
              <a:cxnLst/>
              <a:rect r="r" b="b" t="t" l="l"/>
              <a:pathLst>
                <a:path h="228600" w="1808480">
                  <a:moveTo>
                    <a:pt x="1695450" y="0"/>
                  </a:moveTo>
                  <a:lnTo>
                    <a:pt x="114300" y="0"/>
                  </a:lnTo>
                  <a:cubicBezTo>
                    <a:pt x="50800" y="0"/>
                    <a:pt x="0" y="50800"/>
                    <a:pt x="0" y="114300"/>
                  </a:cubicBezTo>
                  <a:cubicBezTo>
                    <a:pt x="0" y="177800"/>
                    <a:pt x="50800" y="228600"/>
                    <a:pt x="114300" y="228600"/>
                  </a:cubicBezTo>
                  <a:lnTo>
                    <a:pt x="570230" y="228600"/>
                  </a:lnTo>
                  <a:lnTo>
                    <a:pt x="570230" y="227330"/>
                  </a:lnTo>
                  <a:lnTo>
                    <a:pt x="1694180" y="227330"/>
                  </a:lnTo>
                  <a:cubicBezTo>
                    <a:pt x="1757680" y="227330"/>
                    <a:pt x="1808480" y="176530"/>
                    <a:pt x="1808480" y="113030"/>
                  </a:cubicBezTo>
                  <a:cubicBezTo>
                    <a:pt x="1808480" y="49530"/>
                    <a:pt x="1757680" y="0"/>
                    <a:pt x="169545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838523" y="2637062"/>
            <a:ext cx="878199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0"/>
              </a:lnSpc>
            </a:pPr>
            <a:r>
              <a:rPr lang="en-US" sz="2200" spc="4">
                <a:solidFill>
                  <a:srgbClr val="FFFFFF"/>
                </a:solidFill>
                <a:latin typeface="Nunito"/>
              </a:rPr>
              <a:t>ENCONTRAR ABRIGO EM UM MOMENTO DE </a:t>
            </a:r>
            <a:r>
              <a:rPr lang="en-US" sz="2200" spc="4">
                <a:solidFill>
                  <a:srgbClr val="FFFFFF"/>
                </a:solidFill>
                <a:latin typeface="Nunito Bold"/>
              </a:rPr>
              <a:t>VULNERABILIDADE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14308" y="4101663"/>
            <a:ext cx="9598918" cy="748612"/>
            <a:chOff x="0" y="0"/>
            <a:chExt cx="11675848" cy="9105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675848" cy="911860"/>
            </a:xfrm>
            <a:custGeom>
              <a:avLst/>
              <a:gdLst/>
              <a:ahLst/>
              <a:cxnLst/>
              <a:rect r="r" b="b" t="t" l="l"/>
              <a:pathLst>
                <a:path h="911860" w="11675848">
                  <a:moveTo>
                    <a:pt x="11219918" y="0"/>
                  </a:moveTo>
                  <a:lnTo>
                    <a:pt x="10487840" y="0"/>
                  </a:lnTo>
                  <a:lnTo>
                    <a:pt x="10487840" y="1270"/>
                  </a:lnTo>
                  <a:lnTo>
                    <a:pt x="911860" y="1270"/>
                  </a:lnTo>
                  <a:lnTo>
                    <a:pt x="911860" y="0"/>
                  </a:lnTo>
                  <a:lnTo>
                    <a:pt x="455930" y="0"/>
                  </a:lnTo>
                  <a:cubicBezTo>
                    <a:pt x="204470" y="0"/>
                    <a:pt x="0" y="204470"/>
                    <a:pt x="0" y="455930"/>
                  </a:cubicBezTo>
                  <a:cubicBezTo>
                    <a:pt x="0" y="707390"/>
                    <a:pt x="204470" y="911860"/>
                    <a:pt x="455930" y="911860"/>
                  </a:cubicBezTo>
                  <a:lnTo>
                    <a:pt x="11219918" y="911860"/>
                  </a:lnTo>
                  <a:cubicBezTo>
                    <a:pt x="11471379" y="911860"/>
                    <a:pt x="11675849" y="708660"/>
                    <a:pt x="11675849" y="457200"/>
                  </a:cubicBezTo>
                  <a:cubicBezTo>
                    <a:pt x="11675849" y="205740"/>
                    <a:pt x="11471379" y="0"/>
                    <a:pt x="11219918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41630" y="227330"/>
              <a:ext cx="1808480" cy="228600"/>
            </a:xfrm>
            <a:custGeom>
              <a:avLst/>
              <a:gdLst/>
              <a:ahLst/>
              <a:cxnLst/>
              <a:rect r="r" b="b" t="t" l="l"/>
              <a:pathLst>
                <a:path h="228600" w="1808480">
                  <a:moveTo>
                    <a:pt x="1695450" y="0"/>
                  </a:moveTo>
                  <a:lnTo>
                    <a:pt x="114300" y="0"/>
                  </a:lnTo>
                  <a:cubicBezTo>
                    <a:pt x="50800" y="0"/>
                    <a:pt x="0" y="50800"/>
                    <a:pt x="0" y="114300"/>
                  </a:cubicBezTo>
                  <a:cubicBezTo>
                    <a:pt x="0" y="177800"/>
                    <a:pt x="50800" y="228600"/>
                    <a:pt x="114300" y="228600"/>
                  </a:cubicBezTo>
                  <a:lnTo>
                    <a:pt x="570230" y="228600"/>
                  </a:lnTo>
                  <a:lnTo>
                    <a:pt x="570230" y="227330"/>
                  </a:lnTo>
                  <a:lnTo>
                    <a:pt x="1694180" y="227330"/>
                  </a:lnTo>
                  <a:cubicBezTo>
                    <a:pt x="1757680" y="227330"/>
                    <a:pt x="1808480" y="176530"/>
                    <a:pt x="1808480" y="113030"/>
                  </a:cubicBezTo>
                  <a:cubicBezTo>
                    <a:pt x="1808480" y="49530"/>
                    <a:pt x="1757680" y="0"/>
                    <a:pt x="169545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38523" y="4328649"/>
            <a:ext cx="878199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0"/>
              </a:lnSpc>
            </a:pPr>
            <a:r>
              <a:rPr lang="en-US" sz="2200" spc="4">
                <a:solidFill>
                  <a:srgbClr val="FFFFFF"/>
                </a:solidFill>
                <a:latin typeface="Nunito"/>
              </a:rPr>
              <a:t>FORNECIMENTO DE INFORMAÇÕES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14308" y="5793250"/>
            <a:ext cx="9598918" cy="748612"/>
            <a:chOff x="0" y="0"/>
            <a:chExt cx="11675848" cy="9105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675848" cy="911860"/>
            </a:xfrm>
            <a:custGeom>
              <a:avLst/>
              <a:gdLst/>
              <a:ahLst/>
              <a:cxnLst/>
              <a:rect r="r" b="b" t="t" l="l"/>
              <a:pathLst>
                <a:path h="911860" w="11675848">
                  <a:moveTo>
                    <a:pt x="11219918" y="0"/>
                  </a:moveTo>
                  <a:lnTo>
                    <a:pt x="10487840" y="0"/>
                  </a:lnTo>
                  <a:lnTo>
                    <a:pt x="10487840" y="1270"/>
                  </a:lnTo>
                  <a:lnTo>
                    <a:pt x="911860" y="1270"/>
                  </a:lnTo>
                  <a:lnTo>
                    <a:pt x="911860" y="0"/>
                  </a:lnTo>
                  <a:lnTo>
                    <a:pt x="455930" y="0"/>
                  </a:lnTo>
                  <a:cubicBezTo>
                    <a:pt x="204470" y="0"/>
                    <a:pt x="0" y="204470"/>
                    <a:pt x="0" y="455930"/>
                  </a:cubicBezTo>
                  <a:cubicBezTo>
                    <a:pt x="0" y="707390"/>
                    <a:pt x="204470" y="911860"/>
                    <a:pt x="455930" y="911860"/>
                  </a:cubicBezTo>
                  <a:lnTo>
                    <a:pt x="11219918" y="911860"/>
                  </a:lnTo>
                  <a:cubicBezTo>
                    <a:pt x="11471379" y="911860"/>
                    <a:pt x="11675849" y="708660"/>
                    <a:pt x="11675849" y="457200"/>
                  </a:cubicBezTo>
                  <a:cubicBezTo>
                    <a:pt x="11675849" y="205740"/>
                    <a:pt x="11471379" y="0"/>
                    <a:pt x="11219918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41630" y="227330"/>
              <a:ext cx="1808480" cy="228600"/>
            </a:xfrm>
            <a:custGeom>
              <a:avLst/>
              <a:gdLst/>
              <a:ahLst/>
              <a:cxnLst/>
              <a:rect r="r" b="b" t="t" l="l"/>
              <a:pathLst>
                <a:path h="228600" w="1808480">
                  <a:moveTo>
                    <a:pt x="1695450" y="0"/>
                  </a:moveTo>
                  <a:lnTo>
                    <a:pt x="114300" y="0"/>
                  </a:lnTo>
                  <a:cubicBezTo>
                    <a:pt x="50800" y="0"/>
                    <a:pt x="0" y="50800"/>
                    <a:pt x="0" y="114300"/>
                  </a:cubicBezTo>
                  <a:cubicBezTo>
                    <a:pt x="0" y="177800"/>
                    <a:pt x="50800" y="228600"/>
                    <a:pt x="114300" y="228600"/>
                  </a:cubicBezTo>
                  <a:lnTo>
                    <a:pt x="570230" y="228600"/>
                  </a:lnTo>
                  <a:lnTo>
                    <a:pt x="570230" y="227330"/>
                  </a:lnTo>
                  <a:lnTo>
                    <a:pt x="1694180" y="227330"/>
                  </a:lnTo>
                  <a:cubicBezTo>
                    <a:pt x="1757680" y="227330"/>
                    <a:pt x="1808480" y="176530"/>
                    <a:pt x="1808480" y="113030"/>
                  </a:cubicBezTo>
                  <a:cubicBezTo>
                    <a:pt x="1808480" y="49530"/>
                    <a:pt x="1757680" y="0"/>
                    <a:pt x="169545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22769" y="6021850"/>
            <a:ext cx="878199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0"/>
              </a:lnSpc>
            </a:pPr>
            <a:r>
              <a:rPr lang="en-US" sz="2200" spc="4">
                <a:solidFill>
                  <a:srgbClr val="FFFFFF"/>
                </a:solidFill>
                <a:latin typeface="Nunito"/>
              </a:rPr>
              <a:t>EMPODERAMENTO DA COMUNIDADE </a:t>
            </a:r>
            <a:r>
              <a:rPr lang="en-US" sz="2200" spc="4">
                <a:solidFill>
                  <a:srgbClr val="FFFFFF"/>
                </a:solidFill>
                <a:latin typeface="Nunito Bold"/>
              </a:rPr>
              <a:t>LGBT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30062" y="7484836"/>
            <a:ext cx="9598918" cy="748612"/>
            <a:chOff x="0" y="0"/>
            <a:chExt cx="11675848" cy="9105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675848" cy="911860"/>
            </a:xfrm>
            <a:custGeom>
              <a:avLst/>
              <a:gdLst/>
              <a:ahLst/>
              <a:cxnLst/>
              <a:rect r="r" b="b" t="t" l="l"/>
              <a:pathLst>
                <a:path h="911860" w="11675848">
                  <a:moveTo>
                    <a:pt x="11219918" y="0"/>
                  </a:moveTo>
                  <a:lnTo>
                    <a:pt x="10487840" y="0"/>
                  </a:lnTo>
                  <a:lnTo>
                    <a:pt x="10487840" y="1270"/>
                  </a:lnTo>
                  <a:lnTo>
                    <a:pt x="911860" y="1270"/>
                  </a:lnTo>
                  <a:lnTo>
                    <a:pt x="911860" y="0"/>
                  </a:lnTo>
                  <a:lnTo>
                    <a:pt x="455930" y="0"/>
                  </a:lnTo>
                  <a:cubicBezTo>
                    <a:pt x="204470" y="0"/>
                    <a:pt x="0" y="204470"/>
                    <a:pt x="0" y="455930"/>
                  </a:cubicBezTo>
                  <a:cubicBezTo>
                    <a:pt x="0" y="707390"/>
                    <a:pt x="204470" y="911860"/>
                    <a:pt x="455930" y="911860"/>
                  </a:cubicBezTo>
                  <a:lnTo>
                    <a:pt x="11219918" y="911860"/>
                  </a:lnTo>
                  <a:cubicBezTo>
                    <a:pt x="11471379" y="911860"/>
                    <a:pt x="11675849" y="708660"/>
                    <a:pt x="11675849" y="457200"/>
                  </a:cubicBezTo>
                  <a:cubicBezTo>
                    <a:pt x="11675849" y="205740"/>
                    <a:pt x="11471379" y="0"/>
                    <a:pt x="11219918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41630" y="227330"/>
              <a:ext cx="1808480" cy="228600"/>
            </a:xfrm>
            <a:custGeom>
              <a:avLst/>
              <a:gdLst/>
              <a:ahLst/>
              <a:cxnLst/>
              <a:rect r="r" b="b" t="t" l="l"/>
              <a:pathLst>
                <a:path h="228600" w="1808480">
                  <a:moveTo>
                    <a:pt x="1695450" y="0"/>
                  </a:moveTo>
                  <a:lnTo>
                    <a:pt x="114300" y="0"/>
                  </a:lnTo>
                  <a:cubicBezTo>
                    <a:pt x="50800" y="0"/>
                    <a:pt x="0" y="50800"/>
                    <a:pt x="0" y="114300"/>
                  </a:cubicBezTo>
                  <a:cubicBezTo>
                    <a:pt x="0" y="177800"/>
                    <a:pt x="50800" y="228600"/>
                    <a:pt x="114300" y="228600"/>
                  </a:cubicBezTo>
                  <a:lnTo>
                    <a:pt x="570230" y="228600"/>
                  </a:lnTo>
                  <a:lnTo>
                    <a:pt x="570230" y="227330"/>
                  </a:lnTo>
                  <a:lnTo>
                    <a:pt x="1694180" y="227330"/>
                  </a:lnTo>
                  <a:cubicBezTo>
                    <a:pt x="1757680" y="227330"/>
                    <a:pt x="1808480" y="176530"/>
                    <a:pt x="1808480" y="113030"/>
                  </a:cubicBezTo>
                  <a:cubicBezTo>
                    <a:pt x="1808480" y="49530"/>
                    <a:pt x="1757680" y="0"/>
                    <a:pt x="169545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38523" y="7713436"/>
            <a:ext cx="878199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0"/>
              </a:lnSpc>
            </a:pPr>
            <a:r>
              <a:rPr lang="en-US" sz="2200" spc="4">
                <a:solidFill>
                  <a:srgbClr val="FFFFFF"/>
                </a:solidFill>
                <a:latin typeface="Nunito"/>
              </a:rPr>
              <a:t>ACESSO A REDE DE APOIO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26083" y="4922949"/>
            <a:ext cx="5961917" cy="5961917"/>
          </a:xfrm>
          <a:custGeom>
            <a:avLst/>
            <a:gdLst/>
            <a:ahLst/>
            <a:cxnLst/>
            <a:rect r="r" b="b" t="t" l="l"/>
            <a:pathLst>
              <a:path h="5961917" w="5961917">
                <a:moveTo>
                  <a:pt x="0" y="0"/>
                </a:moveTo>
                <a:lnTo>
                  <a:pt x="5961917" y="0"/>
                </a:lnTo>
                <a:lnTo>
                  <a:pt x="5961917" y="5961918"/>
                </a:lnTo>
                <a:lnTo>
                  <a:pt x="0" y="5961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24165" y="-168576"/>
            <a:ext cx="20336329" cy="5564134"/>
            <a:chOff x="0" y="0"/>
            <a:chExt cx="5356070" cy="14654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56070" cy="1465451"/>
            </a:xfrm>
            <a:custGeom>
              <a:avLst/>
              <a:gdLst/>
              <a:ahLst/>
              <a:cxnLst/>
              <a:rect r="r" b="b" t="t" l="l"/>
              <a:pathLst>
                <a:path h="1465451" w="5356070">
                  <a:moveTo>
                    <a:pt x="0" y="0"/>
                  </a:moveTo>
                  <a:lnTo>
                    <a:pt x="5356070" y="0"/>
                  </a:lnTo>
                  <a:lnTo>
                    <a:pt x="5356070" y="1465451"/>
                  </a:lnTo>
                  <a:lnTo>
                    <a:pt x="0" y="14654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90583" y="707704"/>
            <a:ext cx="11305279" cy="8871591"/>
            <a:chOff x="0" y="0"/>
            <a:chExt cx="2977522" cy="23365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77522" cy="2336551"/>
            </a:xfrm>
            <a:custGeom>
              <a:avLst/>
              <a:gdLst/>
              <a:ahLst/>
              <a:cxnLst/>
              <a:rect r="r" b="b" t="t" l="l"/>
              <a:pathLst>
                <a:path h="2336551" w="2977522">
                  <a:moveTo>
                    <a:pt x="34925" y="0"/>
                  </a:moveTo>
                  <a:lnTo>
                    <a:pt x="2942597" y="0"/>
                  </a:lnTo>
                  <a:cubicBezTo>
                    <a:pt x="2961886" y="0"/>
                    <a:pt x="2977522" y="15636"/>
                    <a:pt x="2977522" y="34925"/>
                  </a:cubicBezTo>
                  <a:lnTo>
                    <a:pt x="2977522" y="2301626"/>
                  </a:lnTo>
                  <a:cubicBezTo>
                    <a:pt x="2977522" y="2310888"/>
                    <a:pt x="2973843" y="2319772"/>
                    <a:pt x="2967293" y="2326321"/>
                  </a:cubicBezTo>
                  <a:cubicBezTo>
                    <a:pt x="2960743" y="2332871"/>
                    <a:pt x="2951860" y="2336551"/>
                    <a:pt x="2942597" y="2336551"/>
                  </a:cubicBezTo>
                  <a:lnTo>
                    <a:pt x="34925" y="2336551"/>
                  </a:lnTo>
                  <a:cubicBezTo>
                    <a:pt x="15636" y="2336551"/>
                    <a:pt x="0" y="2320914"/>
                    <a:pt x="0" y="2301626"/>
                  </a:cubicBezTo>
                  <a:lnTo>
                    <a:pt x="0" y="34925"/>
                  </a:lnTo>
                  <a:cubicBezTo>
                    <a:pt x="0" y="25662"/>
                    <a:pt x="3680" y="16779"/>
                    <a:pt x="10229" y="10229"/>
                  </a:cubicBezTo>
                  <a:cubicBezTo>
                    <a:pt x="16779" y="3680"/>
                    <a:pt x="25662" y="0"/>
                    <a:pt x="34925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757959" y="620449"/>
            <a:ext cx="3759459" cy="103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0"/>
              </a:lnSpc>
            </a:pPr>
            <a:r>
              <a:rPr lang="en-US" sz="7000" spc="14">
                <a:solidFill>
                  <a:srgbClr val="F4F4F4"/>
                </a:solidFill>
                <a:latin typeface="Sifonn Bold"/>
              </a:rPr>
              <a:t>Mercado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37151" y="1417365"/>
            <a:ext cx="9557361" cy="92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20"/>
              </a:lnSpc>
              <a:spcBef>
                <a:spcPct val="0"/>
              </a:spcBef>
            </a:pPr>
            <a:r>
              <a:rPr lang="en-US" sz="2200" spc="4">
                <a:solidFill>
                  <a:srgbClr val="F4F4F4"/>
                </a:solidFill>
                <a:latin typeface="Nunito"/>
              </a:rPr>
              <a:t>EMBORA EXISTAM APLICATIVOS E PLATAFORMAS VOLTADAS PARA AJUDAR PESSOAS EM SITUAÇÃO DE RUA, A ABORDAGEM FOCADA NA POPULAÇÃO </a:t>
            </a:r>
            <a:r>
              <a:rPr lang="en-US" sz="2200" spc="4">
                <a:solidFill>
                  <a:srgbClr val="F4F4F4"/>
                </a:solidFill>
                <a:latin typeface="Nunito Bold"/>
              </a:rPr>
              <a:t>LGBT </a:t>
            </a:r>
            <a:r>
              <a:rPr lang="en-US" sz="2200" spc="4">
                <a:solidFill>
                  <a:srgbClr val="F4F4F4"/>
                </a:solidFill>
                <a:latin typeface="Nunito"/>
              </a:rPr>
              <a:t>ENFRENTA DESAFIOS E DEMANDAS ÚNICAS.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168414"/>
            <a:ext cx="9142506" cy="122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20"/>
              </a:lnSpc>
              <a:spcBef>
                <a:spcPct val="0"/>
              </a:spcBef>
            </a:pPr>
            <a:r>
              <a:rPr lang="en-US" sz="2200" spc="4">
                <a:solidFill>
                  <a:srgbClr val="F4F4F4"/>
                </a:solidFill>
                <a:latin typeface="Nunito"/>
              </a:rPr>
              <a:t>AO CRIARMOS  UM APLICATIVO DIRECIONADO PARA ESSE PÚBLICO, ESTAMOS  PREENCHENDO UMA LACUNA IMPORTANTE NO MERCADO, OFERECENDO UMA SOLUÇÃO PARA ESSAS NECESSIDADES.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95233" y="5162550"/>
            <a:ext cx="9399278" cy="122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20"/>
              </a:lnSpc>
              <a:spcBef>
                <a:spcPct val="0"/>
              </a:spcBef>
            </a:pPr>
            <a:r>
              <a:rPr lang="en-US" sz="2200" spc="4">
                <a:solidFill>
                  <a:srgbClr val="F4F4F4"/>
                </a:solidFill>
                <a:latin typeface="Nunito"/>
              </a:rPr>
              <a:t>EM TERMOS DE PÚBLICO-ALVO, O APLICATIVO PODE ATRAIR ALÉM DE PESSOAS EM SITUAÇÃO DE RUA OU RISCO DA COMUNIDADE </a:t>
            </a:r>
            <a:r>
              <a:rPr lang="en-US" sz="2200" spc="4">
                <a:solidFill>
                  <a:srgbClr val="F4F4F4"/>
                </a:solidFill>
                <a:latin typeface="Nunito Bold"/>
              </a:rPr>
              <a:t>LGBT</a:t>
            </a:r>
            <a:r>
              <a:rPr lang="en-US" sz="2200" spc="4">
                <a:solidFill>
                  <a:srgbClr val="F4F4F4"/>
                </a:solidFill>
                <a:latin typeface="Nunito"/>
              </a:rPr>
              <a:t>, ONGS, PROFISSIONAIS DE ASSISTÊNCIA SOCIAL E PESSOAS QUE DESEJAM APOIAR E COLABORAR COM A CAUSA.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464020"/>
            <a:ext cx="9142506" cy="92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20"/>
              </a:lnSpc>
              <a:spcBef>
                <a:spcPct val="0"/>
              </a:spcBef>
            </a:pPr>
            <a:r>
              <a:rPr lang="en-US" sz="2200" spc="4">
                <a:solidFill>
                  <a:srgbClr val="F4F4F4"/>
                </a:solidFill>
                <a:latin typeface="Nunito"/>
              </a:rPr>
              <a:t>EM RESUMO, O MERCADO PARA ESSE NICHO EXISTE UMA NECESSIDADE REAL E TANGIVEL, QUE FARÁ GRANDE DIFERENÇA NA SOCIEDADE E NA VIDA DAS PESSOAS ENVOLDIDAS.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3461935" y="4954084"/>
            <a:ext cx="11013295" cy="380459"/>
          </a:xfrm>
          <a:custGeom>
            <a:avLst/>
            <a:gdLst/>
            <a:ahLst/>
            <a:cxnLst/>
            <a:rect r="r" b="b" t="t" l="l"/>
            <a:pathLst>
              <a:path h="380459" w="11013295">
                <a:moveTo>
                  <a:pt x="0" y="0"/>
                </a:moveTo>
                <a:lnTo>
                  <a:pt x="11013295" y="0"/>
                </a:lnTo>
                <a:lnTo>
                  <a:pt x="11013295" y="380460"/>
                </a:lnTo>
                <a:lnTo>
                  <a:pt x="0" y="380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98827" y="5993528"/>
            <a:ext cx="4451009" cy="4451009"/>
          </a:xfrm>
          <a:custGeom>
            <a:avLst/>
            <a:gdLst/>
            <a:ahLst/>
            <a:cxnLst/>
            <a:rect r="r" b="b" t="t" l="l"/>
            <a:pathLst>
              <a:path h="4451009" w="4451009">
                <a:moveTo>
                  <a:pt x="0" y="0"/>
                </a:moveTo>
                <a:lnTo>
                  <a:pt x="4451009" y="0"/>
                </a:lnTo>
                <a:lnTo>
                  <a:pt x="4451009" y="4451008"/>
                </a:lnTo>
                <a:lnTo>
                  <a:pt x="0" y="445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75297" y="678058"/>
            <a:ext cx="5851134" cy="72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2"/>
              </a:lnSpc>
            </a:pPr>
            <a:r>
              <a:rPr lang="en-US" sz="4863" spc="9">
                <a:solidFill>
                  <a:srgbClr val="F4F4F4"/>
                </a:solidFill>
                <a:latin typeface="Sifonn Bold"/>
              </a:rPr>
              <a:t>CONCORRENCIAS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3645" y="1656409"/>
            <a:ext cx="628373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0"/>
              </a:lnSpc>
              <a:spcBef>
                <a:spcPct val="0"/>
              </a:spcBef>
            </a:pPr>
            <a:r>
              <a:rPr lang="en-US" sz="2200" spc="4">
                <a:solidFill>
                  <a:srgbClr val="F4F4F4"/>
                </a:solidFill>
                <a:latin typeface="Nunito"/>
              </a:rPr>
              <a:t>BE OKAY: BUSCA AJUDAR PESSOAS QUE ESTÃO EM CRISE DE PANICO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536" y="2797716"/>
            <a:ext cx="8504993" cy="122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0"/>
              </a:lnSpc>
              <a:spcBef>
                <a:spcPct val="0"/>
              </a:spcBef>
            </a:pPr>
            <a:r>
              <a:rPr lang="en-US" sz="2200" spc="4">
                <a:solidFill>
                  <a:srgbClr val="F4F4F4"/>
                </a:solidFill>
                <a:latin typeface="Nunito"/>
              </a:rPr>
              <a:t>STREET SUPPORT: É UMA PLATAFORMA ONLINE E UM APLICATIVO MÓVEL QUE FORNECE INFORMAÇÕES SOBRE SERVIÇOS DE APOIO E RECURSOS PARA PESSOAS EM SITUAÇÃO DE RUA.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0402" y="4692194"/>
            <a:ext cx="8259261" cy="92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0"/>
              </a:lnSpc>
              <a:spcBef>
                <a:spcPct val="0"/>
              </a:spcBef>
            </a:pPr>
            <a:r>
              <a:rPr lang="en-US" sz="2200" spc="4">
                <a:solidFill>
                  <a:srgbClr val="F4F4F4"/>
                </a:solidFill>
                <a:latin typeface="Nunito"/>
              </a:rPr>
              <a:t>REFUGE RESTROOMS: É UM APLICATIVO QUE LOCALIZA BANHEIROS PÚBLICOS SEGUROS E ACESSÍVEIS PARA A COMUNIDADE TRANSGÊNERO.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536" y="6435711"/>
            <a:ext cx="825926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0"/>
              </a:lnSpc>
              <a:spcBef>
                <a:spcPct val="0"/>
              </a:spcBef>
            </a:pPr>
            <a:r>
              <a:rPr lang="en-US" sz="2200" spc="4">
                <a:solidFill>
                  <a:srgbClr val="F4F4F4"/>
                </a:solidFill>
                <a:latin typeface="Nunito"/>
              </a:rPr>
              <a:t>REDES DE APOIO PSICOLÓGICO ONLINE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67170" y="3421286"/>
            <a:ext cx="8259261" cy="244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0"/>
              </a:lnSpc>
              <a:spcBef>
                <a:spcPct val="0"/>
              </a:spcBef>
            </a:pPr>
            <a:r>
              <a:rPr lang="en-US" sz="2200" spc="4">
                <a:solidFill>
                  <a:srgbClr val="F4F4F4"/>
                </a:solidFill>
                <a:latin typeface="Nunito"/>
              </a:rPr>
              <a:t>APESAR DA EXISTÊNCIA DE ALGUNS APLICATIVOS RELACIONADOS, APÓS UMA ANÁLISE MINUCIOSA, CONSTATAMOS QUE O LGBTHELPER SE DESTACA COMO PIONEIRO EM INOVAÇÃO E SUPORTE SOCIAL. ENQUANTO OUTROS APLICATIVOS PODEM ABORDAR ALGUNS ASPECTOS ESPECÍFICOS DA COMUNIDADE LGBT, O LGBTHELPER SE DIFERENCIA AO ADOTAR UMA ABORDAGEM ABRANGENTE E ESPECIFÍCA.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0402" y="7568551"/>
            <a:ext cx="8259261" cy="92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0"/>
              </a:lnSpc>
              <a:spcBef>
                <a:spcPct val="0"/>
              </a:spcBef>
            </a:pPr>
            <a:r>
              <a:rPr lang="en-US" sz="2200" spc="4">
                <a:solidFill>
                  <a:srgbClr val="F4F4F4"/>
                </a:solidFill>
                <a:latin typeface="Nunito"/>
              </a:rPr>
              <a:t>TRUE COLORS UNITED: É UMA ORGANIZAÇÃO SEM FINS LUCRATIVOS QUE TRABALHA PARA COMBATER A FALTA DE MORADIA ENTRE JOVENS LGBT NOS ESTADOS UNIDOS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16941" y="1261222"/>
            <a:ext cx="11654117" cy="7764556"/>
            <a:chOff x="0" y="0"/>
            <a:chExt cx="15538823" cy="10352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38823" cy="10352741"/>
            </a:xfrm>
            <a:custGeom>
              <a:avLst/>
              <a:gdLst/>
              <a:ahLst/>
              <a:cxnLst/>
              <a:rect r="r" b="b" t="t" l="l"/>
              <a:pathLst>
                <a:path h="10352741" w="15538823">
                  <a:moveTo>
                    <a:pt x="0" y="0"/>
                  </a:moveTo>
                  <a:lnTo>
                    <a:pt x="15538823" y="0"/>
                  </a:lnTo>
                  <a:lnTo>
                    <a:pt x="15538823" y="10352741"/>
                  </a:lnTo>
                  <a:lnTo>
                    <a:pt x="0" y="10352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573464" y="4722350"/>
              <a:ext cx="8391895" cy="1390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50"/>
                </a:lnSpc>
              </a:pPr>
              <a:r>
                <a:rPr lang="en-US" sz="7000" spc="14">
                  <a:solidFill>
                    <a:srgbClr val="F4F4F4"/>
                  </a:solidFill>
                  <a:latin typeface="Sifonn Bold"/>
                </a:rPr>
                <a:t>DIFERENCIAIS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53362" y="1571674"/>
            <a:ext cx="7172920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0"/>
              </a:lnSpc>
              <a:spcBef>
                <a:spcPct val="0"/>
              </a:spcBef>
            </a:pPr>
            <a:r>
              <a:rPr lang="en-US" sz="2200" spc="4">
                <a:solidFill>
                  <a:srgbClr val="F4F4F4"/>
                </a:solidFill>
                <a:latin typeface="Nunito"/>
              </a:rPr>
              <a:t>ABORDAGEM ESPECÍFICA PARA A POPULAÇÃO LGBT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31532" y="2105157"/>
            <a:ext cx="7237363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0"/>
              </a:lnSpc>
              <a:spcBef>
                <a:spcPct val="0"/>
              </a:spcBef>
            </a:pPr>
            <a:r>
              <a:rPr lang="en-US" sz="2200" spc="4">
                <a:solidFill>
                  <a:srgbClr val="F4F4F4"/>
                </a:solidFill>
                <a:latin typeface="Nunito"/>
              </a:rPr>
              <a:t>INFORMAÇÕES ATUALIZADAS E CONFIÁVEIS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3362" y="9277350"/>
            <a:ext cx="1042139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0"/>
              </a:lnSpc>
              <a:spcBef>
                <a:spcPct val="0"/>
              </a:spcBef>
            </a:pPr>
            <a:r>
              <a:rPr lang="en-US" sz="2200" spc="4">
                <a:solidFill>
                  <a:srgbClr val="F4F4F4"/>
                </a:solidFill>
                <a:latin typeface="Nunito"/>
              </a:rPr>
              <a:t>DIRECIONAMENTO PARA NÚMEROS ÚTEIS E APOIO DA SEGURANÇA PÚBLICA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40619" y="6161949"/>
            <a:ext cx="3491954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0"/>
              </a:lnSpc>
              <a:spcBef>
                <a:spcPct val="0"/>
              </a:spcBef>
            </a:pPr>
            <a:r>
              <a:rPr lang="en-US" sz="2200" spc="4">
                <a:solidFill>
                  <a:srgbClr val="FFFFFF"/>
                </a:solidFill>
                <a:latin typeface="Nunito"/>
              </a:rPr>
              <a:t>EMPODERAMENTO LEGAL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0529" y="6681819"/>
            <a:ext cx="6547098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0"/>
              </a:lnSpc>
              <a:spcBef>
                <a:spcPct val="0"/>
              </a:spcBef>
            </a:pPr>
            <a:r>
              <a:rPr lang="en-US" sz="2200" spc="4">
                <a:solidFill>
                  <a:srgbClr val="FFFFFF"/>
                </a:solidFill>
                <a:latin typeface="Nunito"/>
              </a:rPr>
              <a:t>ESTABELECER PARCERIAS COM ORGANIZAÇÕES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19642" y="8209921"/>
            <a:ext cx="7739658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0"/>
              </a:lnSpc>
              <a:spcBef>
                <a:spcPct val="0"/>
              </a:spcBef>
            </a:pPr>
            <a:r>
              <a:rPr lang="en-US" sz="2200" spc="4">
                <a:solidFill>
                  <a:srgbClr val="FFFFFF"/>
                </a:solidFill>
                <a:latin typeface="Nunito"/>
              </a:rPr>
              <a:t>GRUPOS DE APOIO À POPULAÇÃO EM SITUAÇÃO DE RUA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5197" y="3216019"/>
            <a:ext cx="4680347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0"/>
              </a:lnSpc>
              <a:spcBef>
                <a:spcPct val="0"/>
              </a:spcBef>
            </a:pPr>
            <a:r>
              <a:rPr lang="en-US" sz="2200" spc="4">
                <a:solidFill>
                  <a:srgbClr val="FFFFFF"/>
                </a:solidFill>
                <a:latin typeface="Nunito"/>
              </a:rPr>
              <a:t>INTERFACE INTUITIVA E AMIGÁVEL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43781" y="715010"/>
            <a:ext cx="11353949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0"/>
              </a:lnSpc>
              <a:spcBef>
                <a:spcPct val="0"/>
              </a:spcBef>
            </a:pPr>
            <a:r>
              <a:rPr lang="en-US" sz="2200" spc="4">
                <a:solidFill>
                  <a:srgbClr val="FFFFFF"/>
                </a:solidFill>
                <a:latin typeface="Nunito"/>
              </a:rPr>
              <a:t>R</a:t>
            </a:r>
            <a:r>
              <a:rPr lang="en-US" sz="2200" spc="4">
                <a:solidFill>
                  <a:srgbClr val="FFFFFF"/>
                </a:solidFill>
                <a:latin typeface="Nunito"/>
              </a:rPr>
              <a:t>ECURSOS NECESSÁRIOS PARA SUA SEGURANÇA, BEM-ESTAR E INCLUSÃO SOCIAL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2F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77626"/>
            <a:ext cx="18063931" cy="6816298"/>
          </a:xfrm>
          <a:custGeom>
            <a:avLst/>
            <a:gdLst/>
            <a:ahLst/>
            <a:cxnLst/>
            <a:rect r="r" b="b" t="t" l="l"/>
            <a:pathLst>
              <a:path h="6816298" w="18063931">
                <a:moveTo>
                  <a:pt x="0" y="0"/>
                </a:moveTo>
                <a:lnTo>
                  <a:pt x="18063931" y="0"/>
                </a:lnTo>
                <a:lnTo>
                  <a:pt x="18063931" y="6816299"/>
                </a:lnTo>
                <a:lnTo>
                  <a:pt x="0" y="68162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3675" y="525140"/>
            <a:ext cx="8835434" cy="103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0"/>
              </a:lnSpc>
            </a:pPr>
            <a:r>
              <a:rPr lang="en-US" sz="7000" spc="14">
                <a:solidFill>
                  <a:srgbClr val="F4F4F4"/>
                </a:solidFill>
                <a:latin typeface="Sifonn Bold"/>
              </a:rPr>
              <a:t>PRÓXIMOS PASSOS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5223" y="3442110"/>
            <a:ext cx="294083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999" spc="5">
                <a:solidFill>
                  <a:srgbClr val="000000"/>
                </a:solidFill>
                <a:latin typeface="Nunito"/>
              </a:rPr>
              <a:t>PESQUISA COM PUBLICO ALVO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60829" y="3442110"/>
            <a:ext cx="294083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999" spc="5">
                <a:solidFill>
                  <a:srgbClr val="000000"/>
                </a:solidFill>
                <a:latin typeface="Nunito"/>
              </a:rPr>
              <a:t>ENCONTRAR PARCEIROS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54213" y="3646898"/>
            <a:ext cx="294083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999" spc="5">
                <a:solidFill>
                  <a:srgbClr val="000000"/>
                </a:solidFill>
                <a:latin typeface="Nunito"/>
              </a:rPr>
              <a:t>DIVULGAÇÃO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47597" y="3646898"/>
            <a:ext cx="294083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999" spc="5">
                <a:solidFill>
                  <a:srgbClr val="000000"/>
                </a:solidFill>
                <a:latin typeface="Nunito"/>
              </a:rPr>
              <a:t>LANÇAMENTO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9128" y="-247892"/>
            <a:ext cx="7018872" cy="10534892"/>
          </a:xfrm>
          <a:custGeom>
            <a:avLst/>
            <a:gdLst/>
            <a:ahLst/>
            <a:cxnLst/>
            <a:rect r="r" b="b" t="t" l="l"/>
            <a:pathLst>
              <a:path h="10534892" w="7018872">
                <a:moveTo>
                  <a:pt x="0" y="0"/>
                </a:moveTo>
                <a:lnTo>
                  <a:pt x="7018872" y="0"/>
                </a:lnTo>
                <a:lnTo>
                  <a:pt x="7018872" y="10534892"/>
                </a:lnTo>
                <a:lnTo>
                  <a:pt x="0" y="10534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4308" y="3067672"/>
            <a:ext cx="10408677" cy="619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5"/>
              </a:lnSpc>
            </a:pPr>
            <a:r>
              <a:rPr lang="en-US" sz="2504" spc="5">
                <a:solidFill>
                  <a:srgbClr val="F4F4F4"/>
                </a:solidFill>
                <a:latin typeface="Nunito"/>
              </a:rPr>
              <a:t>O OBJETIVO DO APLICATIVO É FORNECER ESPERANÇA E APOIO ÀQUELES QUE ESTÃO PRECISANDO, POR MEIO DE INFORMAÇÕES E ORIENTAÇÕES. ALÉM DISSO, É UM ESPAÇO ABERTO PARA TODOS AQUELES QUE DESEJAM AJUDAR E NÃO SABEM COMO, POIS NO LGBTHELP, AS PESSOAS QUE PRECISAM DE AJUDA SERÃO AJUDADAS E AS PESSOAS QUE DESEJAM AJUDAR PODERÃO OFERECER AUXÍLIO.</a:t>
            </a:r>
          </a:p>
          <a:p>
            <a:pPr algn="just">
              <a:lnSpc>
                <a:spcPts val="2755"/>
              </a:lnSpc>
            </a:pPr>
          </a:p>
          <a:p>
            <a:pPr algn="just">
              <a:lnSpc>
                <a:spcPts val="2755"/>
              </a:lnSpc>
            </a:pPr>
            <a:r>
              <a:rPr lang="en-US" sz="2504" spc="5">
                <a:solidFill>
                  <a:srgbClr val="F4F4F4"/>
                </a:solidFill>
                <a:latin typeface="Nunito"/>
              </a:rPr>
              <a:t>Por fim, o objetivo do LGBTHELP é construir um lugar seguro para que as pessoas LGBT possam procurar quando estiverem precisando, bem como para que todas as pessoas possam buscar informações e compreender um pouco mais sobre o mundo LGBT.</a:t>
            </a:r>
          </a:p>
          <a:p>
            <a:pPr algn="just">
              <a:lnSpc>
                <a:spcPts val="2755"/>
              </a:lnSpc>
            </a:pPr>
          </a:p>
          <a:p>
            <a:pPr algn="just">
              <a:lnSpc>
                <a:spcPts val="2755"/>
              </a:lnSpc>
            </a:pPr>
          </a:p>
          <a:p>
            <a:pPr algn="just">
              <a:lnSpc>
                <a:spcPts val="2755"/>
              </a:lnSpc>
            </a:pPr>
          </a:p>
          <a:p>
            <a:pPr algn="just">
              <a:lnSpc>
                <a:spcPts val="2755"/>
              </a:lnSpc>
            </a:pPr>
          </a:p>
          <a:p>
            <a:pPr algn="just">
              <a:lnSpc>
                <a:spcPts val="2755"/>
              </a:lnSpc>
              <a:spcBef>
                <a:spcPct val="0"/>
              </a:spcBef>
            </a:pPr>
            <a:r>
              <a:rPr lang="en-US" sz="2504" spc="5">
                <a:solidFill>
                  <a:srgbClr val="F4F4F4"/>
                </a:solidFill>
                <a:latin typeface="Nunito"/>
              </a:rPr>
              <a:t>NINGUEM SOLTA A MÃO DE NINGUEM. NUNCA.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4308" y="789463"/>
            <a:ext cx="4611049" cy="103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0"/>
              </a:lnSpc>
            </a:pPr>
            <a:r>
              <a:rPr lang="en-US" sz="7000" spc="14">
                <a:solidFill>
                  <a:srgbClr val="F4F4F4"/>
                </a:solidFill>
                <a:latin typeface="Sifonn Bold"/>
              </a:rPr>
              <a:t>LGBTHELP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DAFkoPN0LwI</dc:identifier>
  <dcterms:modified xsi:type="dcterms:W3CDTF">2011-08-01T06:04:30Z</dcterms:modified>
  <cp:revision>1</cp:revision>
  <dc:title>LGBTHELP++</dc:title>
</cp:coreProperties>
</file>